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2"/>
  </p:notesMasterIdLst>
  <p:sldIdLst>
    <p:sldId id="288" r:id="rId2"/>
    <p:sldId id="300" r:id="rId3"/>
    <p:sldId id="269" r:id="rId4"/>
    <p:sldId id="270" r:id="rId5"/>
    <p:sldId id="301" r:id="rId6"/>
    <p:sldId id="289" r:id="rId7"/>
    <p:sldId id="290" r:id="rId8"/>
    <p:sldId id="305" r:id="rId9"/>
    <p:sldId id="304" r:id="rId10"/>
    <p:sldId id="291" r:id="rId11"/>
    <p:sldId id="292" r:id="rId12"/>
    <p:sldId id="295" r:id="rId13"/>
    <p:sldId id="302" r:id="rId14"/>
    <p:sldId id="296" r:id="rId15"/>
    <p:sldId id="298" r:id="rId16"/>
    <p:sldId id="297" r:id="rId17"/>
    <p:sldId id="303" r:id="rId18"/>
    <p:sldId id="306" r:id="rId19"/>
    <p:sldId id="299" r:id="rId20"/>
    <p:sldId id="28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 autoAdjust="0"/>
    <p:restoredTop sz="88994" autoAdjust="0"/>
  </p:normalViewPr>
  <p:slideViewPr>
    <p:cSldViewPr>
      <p:cViewPr varScale="1">
        <p:scale>
          <a:sx n="105" d="100"/>
          <a:sy n="105" d="100"/>
        </p:scale>
        <p:origin x="-119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29EE81-3C24-42A1-AC17-6165599E344F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52BDD-7AE4-4742-8122-B526F5267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59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are widgets? Widgets are “magic” buttons from ESRI’s free Web </a:t>
            </a:r>
            <a:r>
              <a:rPr lang="en-US" dirty="0" err="1" smtClean="0"/>
              <a:t>AppBuilder</a:t>
            </a:r>
            <a:r>
              <a:rPr lang="en-US" dirty="0" smtClean="0"/>
              <a:t> that perform mapping tasks like</a:t>
            </a:r>
            <a:r>
              <a:rPr lang="en-US" baseline="0" dirty="0" smtClean="0"/>
              <a:t> </a:t>
            </a:r>
            <a:r>
              <a:rPr lang="en-US" dirty="0" smtClean="0"/>
              <a:t>geocoding and measuring. 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same generic widget can be reused and configured for both simple and complex mapping</a:t>
            </a:r>
            <a:r>
              <a:rPr lang="en-US" baseline="0" dirty="0" smtClean="0"/>
              <a:t> applications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So,</a:t>
            </a:r>
            <a:r>
              <a:rPr lang="en-US" baseline="0" dirty="0" smtClean="0"/>
              <a:t> c</a:t>
            </a:r>
            <a:r>
              <a:rPr lang="en-US" dirty="0" smtClean="0"/>
              <a:t>an we please both users &amp; developers with widgets that are easy to use within an application (for users) and flexible enough to reuse between applications (for developers)?  Maybe, qualified Yes </a:t>
            </a:r>
            <a:r>
              <a:rPr lang="en-US" dirty="0" smtClean="0">
                <a:sym typeface="Wingdings" panose="05000000000000000000" pitchFamily="2" charset="2"/>
              </a:rPr>
              <a:t>  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I’ll </a:t>
            </a:r>
            <a:r>
              <a:rPr lang="en-US" smtClean="0">
                <a:sym typeface="Wingdings" panose="05000000000000000000" pitchFamily="2" charset="2"/>
              </a:rPr>
              <a:t>explain my answer </a:t>
            </a:r>
            <a:r>
              <a:rPr lang="en-US" dirty="0" smtClean="0">
                <a:sym typeface="Wingdings" panose="05000000000000000000" pitchFamily="2" charset="2"/>
              </a:rPr>
              <a:t>that question by covering our Tacoma’s general WAB experience and then specifically</a:t>
            </a:r>
            <a:r>
              <a:rPr lang="en-US" baseline="0" dirty="0" smtClean="0">
                <a:sym typeface="Wingdings" panose="05000000000000000000" pitchFamily="2" charset="2"/>
              </a:rPr>
              <a:t> </a:t>
            </a:r>
            <a:r>
              <a:rPr lang="en-US" dirty="0" smtClean="0"/>
              <a:t>focusing on widgets for adding and identifying map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52BDD-7AE4-4742-8122-B526F5267FD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3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 these widgets on any map</a:t>
            </a:r>
            <a:r>
              <a:rPr lang="en-US" baseline="0" dirty="0" smtClean="0"/>
              <a:t> with very little configuration.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52BDD-7AE4-4742-8122-B526F5267F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50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Powerful widget for adding data from local network or the internet.  LIMIT: But what</a:t>
            </a:r>
            <a:r>
              <a:rPr lang="en-US" baseline="0" dirty="0" smtClean="0"/>
              <a:t> user</a:t>
            </a:r>
            <a:r>
              <a:rPr lang="en-US" dirty="0" smtClean="0"/>
              <a:t> knows the type of service, let alone remember the URL?</a:t>
            </a:r>
          </a:p>
          <a:p>
            <a:pPr marL="0" indent="0">
              <a:buNone/>
            </a:pPr>
            <a:r>
              <a:rPr lang="en-US" dirty="0" smtClean="0"/>
              <a:t>Can wait for ESRI or someone in the user community to create/improve</a:t>
            </a:r>
            <a:r>
              <a:rPr lang="en-US" baseline="0" dirty="0" smtClean="0"/>
              <a:t> the widget</a:t>
            </a:r>
            <a:r>
              <a:rPr lang="en-US" dirty="0" smtClean="0"/>
              <a:t>, but if you want to minimize clicks for your users … DIY with JavaScript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52BDD-7AE4-4742-8122-B526F5267F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50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 combo with the custom Local Layer and ESRI Layer List widgets – start with a basic map, add from any web service, and identify</a:t>
            </a:r>
            <a:r>
              <a:rPr lang="en-US" baseline="0" dirty="0" smtClean="0"/>
              <a:t> any additional data. (</a:t>
            </a:r>
            <a:r>
              <a:rPr lang="en-US" baseline="0" dirty="0" err="1" smtClean="0"/>
              <a:t>AddLayer</a:t>
            </a:r>
            <a:r>
              <a:rPr lang="en-US" baseline="0" dirty="0" smtClean="0"/>
              <a:t> Widget </a:t>
            </a:r>
            <a:r>
              <a:rPr lang="en-US" baseline="0" smtClean="0"/>
              <a:t>now available)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Once configurable… </a:t>
            </a:r>
            <a:r>
              <a:rPr lang="en-US" baseline="0" dirty="0" smtClean="0"/>
              <a:t>the Add Data widget can be use to any list of layers to the map.</a:t>
            </a:r>
            <a:endParaRPr lang="en-US" dirty="0" smtClean="0"/>
          </a:p>
          <a:p>
            <a:pPr marL="0" indent="0">
              <a:buNone/>
            </a:pPr>
            <a:r>
              <a:rPr lang="en-US" baseline="0" dirty="0" smtClean="0"/>
              <a:t>Next problem – for a focus task users don’t want to page through every layer in the popup (Scope creep or rising expectations?)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52BDD-7AE4-4742-8122-B526F5267F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500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Useful to id some or all features on map with draw tools.</a:t>
            </a:r>
          </a:p>
          <a:p>
            <a:pPr marL="0" indent="0">
              <a:buNone/>
            </a:pPr>
            <a:r>
              <a:rPr lang="en-US" dirty="0" smtClean="0"/>
              <a:t>But, Tacoma Zoning, past permits …</a:t>
            </a:r>
          </a:p>
          <a:p>
            <a:pPr marL="0" indent="0">
              <a:buNone/>
            </a:pPr>
            <a:r>
              <a:rPr lang="en-US" dirty="0" smtClean="0"/>
              <a:t>Ask a user to draw their parcel boundary?  Might tell us that the app is totally</a:t>
            </a:r>
            <a:r>
              <a:rPr lang="en-US" baseline="0" dirty="0" smtClean="0"/>
              <a:t> unusable!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52BDD-7AE4-4742-8122-B526F5267F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50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One click - Info from over 30 datasets arranged vertically (tabs) and horizontally (collapsible bars)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Once configurable… </a:t>
            </a:r>
            <a:r>
              <a:rPr lang="en-US" baseline="0" dirty="0" smtClean="0"/>
              <a:t>the Identify widget can be use to identify one feature or many feature (with tabs)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52BDD-7AE4-4742-8122-B526F5267FD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500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Be agile: Admit the elephant.  Short</a:t>
            </a:r>
            <a:r>
              <a:rPr lang="en-US" baseline="0" dirty="0" smtClean="0"/>
              <a:t> f</a:t>
            </a:r>
            <a:r>
              <a:rPr lang="en-US" dirty="0" smtClean="0"/>
              <a:t>eedback loop will help all see. </a:t>
            </a:r>
            <a:r>
              <a:rPr lang="en-US" b="1" dirty="0" smtClean="0"/>
              <a:t>ANSWER</a:t>
            </a:r>
            <a:r>
              <a:rPr lang="en-US" dirty="0" smtClean="0"/>
              <a:t>: Can generic reusable widgets be built for applications that please both users &amp; developers? </a:t>
            </a:r>
          </a:p>
          <a:p>
            <a:pPr marL="457200" indent="-457200"/>
            <a:r>
              <a:rPr lang="en-US" dirty="0" smtClean="0"/>
              <a:t>Design for mobile (screen size, no mouse-over, fat fingers)</a:t>
            </a:r>
          </a:p>
          <a:p>
            <a:pPr marL="457200" indent="-457200"/>
            <a:r>
              <a:rPr lang="en-US" dirty="0" smtClean="0"/>
              <a:t>Use configurable widgets (use someone else’s code)</a:t>
            </a:r>
          </a:p>
          <a:p>
            <a:pPr marL="457200" indent="-457200"/>
            <a:r>
              <a:rPr lang="en-US" dirty="0" smtClean="0"/>
              <a:t>Start with complex task (Widget.js, Widget.html), </a:t>
            </a:r>
          </a:p>
          <a:p>
            <a:pPr marL="457200" indent="-457200"/>
            <a:r>
              <a:rPr lang="en-US" dirty="0" smtClean="0"/>
              <a:t>Make it intuitive (remove clicks), </a:t>
            </a:r>
          </a:p>
          <a:p>
            <a:pPr marL="457200" indent="-457200"/>
            <a:r>
              <a:rPr lang="en-US" dirty="0" smtClean="0"/>
              <a:t>Make it generic (common task for all implementations, configurable – </a:t>
            </a:r>
            <a:r>
              <a:rPr lang="en-US" dirty="0" err="1" smtClean="0"/>
              <a:t>js</a:t>
            </a:r>
            <a:r>
              <a:rPr lang="en-US" dirty="0" smtClean="0"/>
              <a:t>/html)</a:t>
            </a:r>
          </a:p>
          <a:p>
            <a:pPr marL="457200" indent="-457200"/>
            <a:r>
              <a:rPr lang="en-US" dirty="0" smtClean="0"/>
              <a:t>Leverage web service when ever possible (field names &amp; order, layer, data frame names)</a:t>
            </a:r>
          </a:p>
          <a:p>
            <a:pPr marL="457200" indent="-457200"/>
            <a:r>
              <a:rPr lang="en-US" dirty="0" smtClean="0"/>
              <a:t>Share (talks, </a:t>
            </a:r>
            <a:r>
              <a:rPr lang="en-US" dirty="0" err="1" smtClean="0"/>
              <a:t>GeoNet</a:t>
            </a:r>
            <a:r>
              <a:rPr lang="en-US" dirty="0" smtClean="0"/>
              <a:t>, </a:t>
            </a:r>
            <a:r>
              <a:rPr lang="en-US" dirty="0" err="1" smtClean="0"/>
              <a:t>github</a:t>
            </a:r>
            <a:r>
              <a:rPr lang="en-US" dirty="0" smtClean="0"/>
              <a:t>)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52BDD-7AE4-4742-8122-B526F5267F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50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we should be striving for - Widgets should be intuitive – But how?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Look to Google for examples (What would Google do?)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52BDD-7AE4-4742-8122-B526F5267FD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50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Search box is a widget (type or speak) – Look familiar?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(summary of experience headed this way - simple, intuitive, but authoritative source – learn to link many widgets together for one great widget)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Google taking your job?  Google showing how to do your job better.  </a:t>
            </a:r>
            <a:r>
              <a:rPr lang="en-US" smtClean="0"/>
              <a:t>Strive </a:t>
            </a:r>
            <a:r>
              <a:rPr lang="en-US" dirty="0" smtClean="0"/>
              <a:t>for accuracy &amp; simplicity.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52BDD-7AE4-4742-8122-B526F5267FD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50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GIS Evolved: Transforming Our World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52BDD-7AE4-4742-8122-B526F5267FD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092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52BDD-7AE4-4742-8122-B526F5267F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50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warnings </a:t>
            </a:r>
            <a:r>
              <a:rPr lang="en-US" baseline="0" dirty="0" smtClean="0"/>
              <a:t>about WAB.  First, </a:t>
            </a:r>
            <a:r>
              <a:rPr lang="en-US" dirty="0" smtClean="0"/>
              <a:t>WAB will not stop scope creep.  It may actually accelerate it (which can be a good thing).</a:t>
            </a:r>
          </a:p>
          <a:p>
            <a:r>
              <a:rPr lang="en-US" dirty="0" smtClean="0"/>
              <a:t>Building an app with a group of people can</a:t>
            </a:r>
            <a:r>
              <a:rPr lang="en-US" baseline="0" dirty="0" smtClean="0"/>
              <a:t> be</a:t>
            </a:r>
            <a:r>
              <a:rPr lang="en-US" dirty="0" smtClean="0"/>
              <a:t> like a group blind people trying to describe an elephant – each right &amp; each wrong (what it is or should be).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Scope Creep… Sometimes it is just Rising Expectations …  And the app developer is just one of the blind people.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52BDD-7AE4-4742-8122-B526F5267F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0925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Questions?  Please feel free </a:t>
            </a:r>
            <a:r>
              <a:rPr lang="en-US" baseline="0" smtClean="0"/>
              <a:t>to email.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52BDD-7AE4-4742-8122-B526F5267F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25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WAB will not be an accident free event.  May spend a week to find out there is an easier</a:t>
            </a:r>
            <a:r>
              <a:rPr lang="en-US" baseline="0" dirty="0" smtClean="0"/>
              <a:t> way (a widget already exists, one line of code instead of many).</a:t>
            </a:r>
            <a:endParaRPr lang="en-US" dirty="0" smtClean="0"/>
          </a:p>
          <a:p>
            <a:r>
              <a:rPr lang="en-US" dirty="0" smtClean="0"/>
              <a:t>Knock off the easy stuff, but then the hard </a:t>
            </a:r>
            <a:r>
              <a:rPr lang="en-US" smtClean="0"/>
              <a:t>work begins.</a:t>
            </a:r>
          </a:p>
          <a:p>
            <a:r>
              <a:rPr lang="en-US" dirty="0" smtClean="0"/>
              <a:t>Not a</a:t>
            </a:r>
            <a:r>
              <a:rPr lang="en-US" baseline="0" dirty="0" smtClean="0"/>
              <a:t> p</a:t>
            </a:r>
            <a:r>
              <a:rPr lang="en-US" dirty="0" smtClean="0"/>
              <a:t>iano talk - Using WAB does require some hard work, but it can be a useful way to develop apps.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52BDD-7AE4-4742-8122-B526F5267FD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092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Infinite = magic buttons (# tasks on toolbar), # additional features to the generic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Developer problem – Instead of making every application unique, is there a way to create a generic task that </a:t>
            </a:r>
            <a:r>
              <a:rPr lang="en-US" dirty="0" smtClean="0"/>
              <a:t>is easily scalable for both simple and complex implementations?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Here are two specific examples: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52BDD-7AE4-4742-8122-B526F5267FD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50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Zoning App (What’s allowed on my property) -  One map click, locate button click, or address search will result in a detailed report of zoning requires</a:t>
            </a:r>
            <a:r>
              <a:rPr lang="en-US" baseline="0" dirty="0" smtClean="0"/>
              <a:t> for a location.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The app also includes zoning boundaries and labels (pseudo-legend)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52BDD-7AE4-4742-8122-B526F5267FD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50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Permitting App (What info may pertain to a permit).  Lots of buttons with focus tasks (measure, mark up map, clip data, print).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One click to get info on over 30 items (tabs and collapsible panels).  Legend </a:t>
            </a:r>
            <a:r>
              <a:rPr lang="en-US" smtClean="0"/>
              <a:t>with nearly 10</a:t>
            </a:r>
            <a:r>
              <a:rPr lang="en-US" baseline="0" smtClean="0"/>
              <a:t>0 </a:t>
            </a:r>
            <a:r>
              <a:rPr lang="en-US" baseline="0" dirty="0" smtClean="0"/>
              <a:t>layers.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How can we continue with the common generic task (legend, identify), but provide the ability to add unlimited features? (Avoid scope creep on every app)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52BDD-7AE4-4742-8122-B526F5267F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50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Why use WAB.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#3 – use</a:t>
            </a:r>
            <a:r>
              <a:rPr lang="en-US" baseline="0" dirty="0" smtClean="0"/>
              <a:t> a web page to make the generic widget work for you specific app (most may want to stop here)</a:t>
            </a:r>
            <a:r>
              <a:rPr lang="en-US" dirty="0" smtClean="0"/>
              <a:t> Provides</a:t>
            </a:r>
            <a:r>
              <a:rPr lang="en-US" baseline="0" dirty="0" smtClean="0"/>
              <a:t> the ability to create generic widgets that can be scaled up or down depending on the implementation.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#4 – shareable (very organized - simple as copying widgets into the folder structure)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52BDD-7AE4-4742-8122-B526F5267F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50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Widget: button (big) &amp; panel (fits)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 smtClean="0"/>
              <a:t>Number of widgets already freely available from ESRI &amp; the User Community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 smtClean="0"/>
              <a:t>Set-Up: Simple as web page configure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52BDD-7AE4-4742-8122-B526F5267F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50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Able to reproduce most</a:t>
            </a:r>
            <a:r>
              <a:rPr lang="en-US" baseline="0" dirty="0" smtClean="0"/>
              <a:t> of the tasks in our complex permitting app</a:t>
            </a:r>
          </a:p>
          <a:p>
            <a:pPr marL="0" indent="0">
              <a:buNone/>
            </a:pPr>
            <a:r>
              <a:rPr lang="en-US" baseline="0" dirty="0" smtClean="0"/>
              <a:t>Over 50 standard widgets </a:t>
            </a:r>
            <a:r>
              <a:rPr lang="en-US" baseline="0" smtClean="0"/>
              <a:t>from ESRI (40 2D, 10 3D), </a:t>
            </a:r>
            <a:r>
              <a:rPr lang="en-US" baseline="0" dirty="0" smtClean="0"/>
              <a:t>at least that many from the user community</a:t>
            </a:r>
          </a:p>
          <a:p>
            <a:pPr marL="0" indent="0">
              <a:buNone/>
            </a:pPr>
            <a:r>
              <a:rPr lang="en-US" baseline="0" dirty="0" smtClean="0"/>
              <a:t>Local Layer (Adam </a:t>
            </a:r>
            <a:r>
              <a:rPr lang="en-US" baseline="0" dirty="0" err="1" smtClean="0"/>
              <a:t>Drackley</a:t>
            </a:r>
            <a:r>
              <a:rPr lang="en-US" baseline="0" dirty="0" smtClean="0"/>
              <a:t>, Robert </a:t>
            </a:r>
            <a:r>
              <a:rPr lang="en-US" baseline="0" dirty="0" err="1" smtClean="0"/>
              <a:t>Scheitlin</a:t>
            </a:r>
            <a:r>
              <a:rPr lang="en-US" baseline="0" dirty="0" smtClean="0"/>
              <a:t>)  lets you compose the map outside of AGOL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352BDD-7AE4-4742-8122-B526F5267F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5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F1E8-77B9-4639-B22A-C40EFA2F2C31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CD93-8C2D-4FB8-8D38-DF4F3C204D3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F1E8-77B9-4639-B22A-C40EFA2F2C31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CD93-8C2D-4FB8-8D38-DF4F3C204D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F1E8-77B9-4639-B22A-C40EFA2F2C31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CD93-8C2D-4FB8-8D38-DF4F3C204D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F1E8-77B9-4639-B22A-C40EFA2F2C31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CD93-8C2D-4FB8-8D38-DF4F3C204D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F1E8-77B9-4639-B22A-C40EFA2F2C31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CD93-8C2D-4FB8-8D38-DF4F3C204D3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F1E8-77B9-4639-B22A-C40EFA2F2C31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CD93-8C2D-4FB8-8D38-DF4F3C204D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F1E8-77B9-4639-B22A-C40EFA2F2C31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CD93-8C2D-4FB8-8D38-DF4F3C204D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F1E8-77B9-4639-B22A-C40EFA2F2C31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D5CD93-8C2D-4FB8-8D38-DF4F3C204D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F1E8-77B9-4639-B22A-C40EFA2F2C31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CD93-8C2D-4FB8-8D38-DF4F3C204D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F1E8-77B9-4639-B22A-C40EFA2F2C31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05D5CD93-8C2D-4FB8-8D38-DF4F3C204D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3AABF1E8-77B9-4639-B22A-C40EFA2F2C31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D5CD93-8C2D-4FB8-8D38-DF4F3C204D3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3AABF1E8-77B9-4639-B22A-C40EFA2F2C31}" type="datetimeFigureOut">
              <a:rPr lang="en-US" smtClean="0"/>
              <a:t>5/23/2016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05D5CD93-8C2D-4FB8-8D38-DF4F3C204D3C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web-appbuilder/" TargetMode="External"/><Relationship Id="rId7" Type="http://schemas.openxmlformats.org/officeDocument/2006/relationships/hyperlink" Target="https://geonet.esri.com/blogs/myAlaskaGI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avinr/wab-widget-search" TargetMode="External"/><Relationship Id="rId5" Type="http://schemas.openxmlformats.org/officeDocument/2006/relationships/hyperlink" Target="https://geonet.esri.com/groups/web-app-builder-custom-widgets" TargetMode="External"/><Relationship Id="rId4" Type="http://schemas.openxmlformats.org/officeDocument/2006/relationships/hyperlink" Target="https://geonet.esri.com/community/gis/web-gis/web-appbuilder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mmurnane@cityoftacoma.or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hyperlink" Target="http://www.cityoftacoma.org/map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609724"/>
            <a:ext cx="7391400" cy="49316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"/>
            <a:ext cx="7772400" cy="1470025"/>
          </a:xfrm>
        </p:spPr>
        <p:txBody>
          <a:bodyPr>
            <a:normAutofit/>
          </a:bodyPr>
          <a:lstStyle/>
          <a:p>
            <a:r>
              <a:rPr lang="en-US" sz="5300" b="1" dirty="0"/>
              <a:t>Tacoma Widget </a:t>
            </a:r>
            <a:r>
              <a:rPr lang="en-US" sz="5300" b="1" dirty="0" smtClean="0"/>
              <a:t>Factory</a:t>
            </a:r>
            <a:r>
              <a:rPr lang="en-US" dirty="0" smtClean="0"/>
              <a:t> </a:t>
            </a:r>
            <a:r>
              <a:rPr lang="en-US" sz="3600" dirty="0"/>
              <a:t>What’s Happening </a:t>
            </a:r>
            <a:r>
              <a:rPr lang="en-US" sz="3600" dirty="0" smtClean="0"/>
              <a:t>Now?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1100" y="6378401"/>
            <a:ext cx="7086600" cy="457200"/>
          </a:xfrm>
        </p:spPr>
        <p:txBody>
          <a:bodyPr>
            <a:noAutofit/>
          </a:bodyPr>
          <a:lstStyle/>
          <a:p>
            <a:r>
              <a:rPr lang="en-US" dirty="0" smtClean="0"/>
              <a:t>Mike Murnane | City of Tacoma | WAURISA May 24,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6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</a:t>
            </a:r>
            <a:r>
              <a:rPr lang="en-US" dirty="0" smtClean="0"/>
              <a:t>Widget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295400"/>
            <a:ext cx="8001000" cy="9144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Measure (Tom </a:t>
            </a:r>
            <a:r>
              <a:rPr lang="en-US" dirty="0" err="1" smtClean="0"/>
              <a:t>Sellste</a:t>
            </a:r>
            <a:r>
              <a:rPr lang="en-US" dirty="0" smtClean="0"/>
              <a:t>), </a:t>
            </a:r>
            <a:r>
              <a:rPr lang="en-US" dirty="0" err="1" smtClean="0"/>
              <a:t>eDraw</a:t>
            </a:r>
            <a:r>
              <a:rPr lang="en-US" dirty="0"/>
              <a:t> (</a:t>
            </a:r>
            <a:r>
              <a:rPr lang="en-US" dirty="0" err="1"/>
              <a:t>Jeremie</a:t>
            </a:r>
            <a:r>
              <a:rPr lang="en-US" dirty="0"/>
              <a:t> Cornet), </a:t>
            </a:r>
            <a:r>
              <a:rPr lang="en-US" dirty="0" smtClean="0"/>
              <a:t>Street </a:t>
            </a:r>
            <a:r>
              <a:rPr lang="en-US" dirty="0"/>
              <a:t>View (Robert  </a:t>
            </a:r>
            <a:r>
              <a:rPr lang="en-US" dirty="0" err="1"/>
              <a:t>S</a:t>
            </a:r>
            <a:r>
              <a:rPr lang="en-US" dirty="0" err="1" smtClean="0"/>
              <a:t>cheitlin</a:t>
            </a:r>
            <a:r>
              <a:rPr lang="en-US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5" y="2667000"/>
            <a:ext cx="8206070" cy="30105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5" y="2667000"/>
            <a:ext cx="8206070" cy="30105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0"/>
          <a:stretch/>
        </p:blipFill>
        <p:spPr>
          <a:xfrm>
            <a:off x="2847975" y="2669309"/>
            <a:ext cx="3448050" cy="3155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75" y="2686154"/>
            <a:ext cx="3448050" cy="3143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76" y="2209800"/>
            <a:ext cx="8059848" cy="451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7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 Service Widget - Custom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447800"/>
            <a:ext cx="7467601" cy="76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Add a web service - </a:t>
            </a:r>
            <a:r>
              <a:rPr lang="en-US" dirty="0"/>
              <a:t>Damien </a:t>
            </a:r>
            <a:r>
              <a:rPr lang="en-US" dirty="0" smtClean="0"/>
              <a:t>Robinson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" r="-151" b="48558"/>
          <a:stretch/>
        </p:blipFill>
        <p:spPr>
          <a:xfrm>
            <a:off x="914400" y="2209800"/>
            <a:ext cx="3994220" cy="35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2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1143000"/>
          </a:xfrm>
        </p:spPr>
        <p:txBody>
          <a:bodyPr>
            <a:normAutofit/>
          </a:bodyPr>
          <a:lstStyle/>
          <a:p>
            <a:r>
              <a:rPr lang="en-US" dirty="0"/>
              <a:t>Add Data Widget – Tacoma Built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8382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Combined with Layer List: Unlimited data add &amp; identify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83" y="2133600"/>
            <a:ext cx="3914775" cy="2733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14" y="2134354"/>
            <a:ext cx="3914775" cy="463867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010400" y="3962400"/>
            <a:ext cx="990600" cy="304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800600" y="5029200"/>
            <a:ext cx="441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</a:rPr>
              <a:t>* </a:t>
            </a:r>
            <a:r>
              <a:rPr lang="en-US" sz="2400" b="1" dirty="0" err="1" smtClean="0">
                <a:solidFill>
                  <a:srgbClr val="FFC000"/>
                </a:solidFill>
              </a:rPr>
              <a:t>AddLayer</a:t>
            </a:r>
            <a:r>
              <a:rPr lang="en-US" sz="2400" b="1" dirty="0" smtClean="0">
                <a:solidFill>
                  <a:srgbClr val="FFC000"/>
                </a:solidFill>
              </a:rPr>
              <a:t> Widget *</a:t>
            </a:r>
          </a:p>
          <a:p>
            <a:r>
              <a:rPr lang="en-US" sz="2400" dirty="0" smtClean="0">
                <a:solidFill>
                  <a:srgbClr val="FFC000"/>
                </a:solidFill>
              </a:rPr>
              <a:t>  (</a:t>
            </a:r>
            <a:r>
              <a:rPr lang="en-US" sz="2400" dirty="0" err="1" smtClean="0">
                <a:solidFill>
                  <a:srgbClr val="FFC000"/>
                </a:solidFill>
              </a:rPr>
              <a:t>Softwhere</a:t>
            </a:r>
            <a:r>
              <a:rPr lang="en-US" sz="2400" dirty="0" smtClean="0">
                <a:solidFill>
                  <a:srgbClr val="FFC000"/>
                </a:solidFill>
              </a:rPr>
              <a:t> Solutions)</a:t>
            </a:r>
          </a:p>
          <a:p>
            <a:r>
              <a:rPr lang="en-US" sz="2400" dirty="0" smtClean="0">
                <a:solidFill>
                  <a:srgbClr val="FFC000"/>
                </a:solidFill>
              </a:rPr>
              <a:t>  released 2/21/2016</a:t>
            </a:r>
          </a:p>
          <a:p>
            <a:r>
              <a:rPr lang="en-US" sz="2400" dirty="0" smtClean="0">
                <a:solidFill>
                  <a:srgbClr val="FFC000"/>
                </a:solidFill>
              </a:rPr>
              <a:t>  </a:t>
            </a:r>
            <a:r>
              <a:rPr lang="en-US" sz="2400" dirty="0" err="1" smtClean="0">
                <a:solidFill>
                  <a:srgbClr val="FFC000"/>
                </a:solidFill>
              </a:rPr>
              <a:t>GeoNet</a:t>
            </a:r>
            <a:r>
              <a:rPr lang="en-US" sz="2400" dirty="0" smtClean="0">
                <a:solidFill>
                  <a:srgbClr val="FFC000"/>
                </a:solidFill>
              </a:rPr>
              <a:t> &amp; GitHub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78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Identify Widget  - Custom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7800"/>
            <a:ext cx="7467601" cy="7620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Identify many map features - Robert </a:t>
            </a:r>
            <a:r>
              <a:rPr lang="en-US" dirty="0" err="1"/>
              <a:t>Scheitlin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981200"/>
            <a:ext cx="4114800" cy="4223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009115"/>
            <a:ext cx="4114800" cy="422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3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27302" cy="1143000"/>
          </a:xfrm>
        </p:spPr>
        <p:txBody>
          <a:bodyPr>
            <a:noAutofit/>
          </a:bodyPr>
          <a:lstStyle/>
          <a:p>
            <a:r>
              <a:rPr lang="en-US" dirty="0"/>
              <a:t>Identify Widget – Tacoma Built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447800"/>
            <a:ext cx="7467601" cy="76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Identify many items within a parcel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3" y="2133600"/>
            <a:ext cx="848677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0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07202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Widget Lessons Learned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00200"/>
            <a:ext cx="5154440" cy="4419599"/>
          </a:xfrm>
        </p:spPr>
        <p:txBody>
          <a:bodyPr>
            <a:normAutofit/>
          </a:bodyPr>
          <a:lstStyle/>
          <a:p>
            <a:pPr marL="457200" indent="-457200"/>
            <a:r>
              <a:rPr lang="en-US" dirty="0" smtClean="0"/>
              <a:t>Be agile</a:t>
            </a:r>
          </a:p>
          <a:p>
            <a:pPr marL="457200" indent="-457200"/>
            <a:r>
              <a:rPr lang="en-US" dirty="0" smtClean="0"/>
              <a:t>Design first for mobile</a:t>
            </a:r>
          </a:p>
          <a:p>
            <a:pPr marL="457200" indent="-457200"/>
            <a:r>
              <a:rPr lang="en-US" dirty="0" smtClean="0"/>
              <a:t>Use configurable widgets</a:t>
            </a:r>
            <a:endParaRPr lang="en-US" dirty="0"/>
          </a:p>
          <a:p>
            <a:pPr marL="457200" indent="-457200"/>
            <a:r>
              <a:rPr lang="en-US" dirty="0"/>
              <a:t>Leverage web services</a:t>
            </a:r>
          </a:p>
          <a:p>
            <a:pPr marL="457200" indent="-457200"/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Begin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with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complex task</a:t>
            </a:r>
          </a:p>
          <a:p>
            <a:pPr marL="457200" indent="-457200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ake task intuitive</a:t>
            </a:r>
          </a:p>
          <a:p>
            <a:pPr marL="457200" indent="-457200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ake task generic</a:t>
            </a:r>
          </a:p>
          <a:p>
            <a:pPr marL="457200" indent="-457200"/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Share the widget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039" y="2971800"/>
            <a:ext cx="2900363" cy="29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3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1" y="274638"/>
            <a:ext cx="8572499" cy="117316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defRPr/>
            </a:pPr>
            <a:r>
              <a:rPr lang="en-US" dirty="0" smtClean="0"/>
              <a:t>Conclusion: Make widgets </a:t>
            </a:r>
            <a:r>
              <a:rPr lang="en-US" dirty="0"/>
              <a:t>intuitive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1676400"/>
            <a:ext cx="4140200" cy="5105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" t="33447" b="169"/>
          <a:stretch/>
        </p:blipFill>
        <p:spPr>
          <a:xfrm>
            <a:off x="3883936" y="3601298"/>
            <a:ext cx="5145763" cy="318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35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274638"/>
            <a:ext cx="9067800" cy="1143000"/>
          </a:xfrm>
        </p:spPr>
        <p:txBody>
          <a:bodyPr>
            <a:noAutofit/>
          </a:bodyPr>
          <a:lstStyle/>
          <a:p>
            <a:r>
              <a:rPr lang="en-US" dirty="0" smtClean="0"/>
              <a:t>Google Maps: </a:t>
            </a:r>
            <a:r>
              <a:rPr lang="en-US" dirty="0"/>
              <a:t>Focused-Intuitive Task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371600"/>
            <a:ext cx="7934325" cy="5400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5" y="1371600"/>
            <a:ext cx="79057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7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Final Widget?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36"/>
          <a:stretch/>
        </p:blipFill>
        <p:spPr>
          <a:xfrm>
            <a:off x="533399" y="1511928"/>
            <a:ext cx="6941971" cy="38982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57400" y="2286000"/>
            <a:ext cx="3200400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57400" y="2406134"/>
            <a:ext cx="3200400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50" b="1" dirty="0" smtClean="0">
                <a:solidFill>
                  <a:schemeClr val="bg1"/>
                </a:solidFill>
              </a:rPr>
              <a:t>Answer all my GIS questions!</a:t>
            </a:r>
            <a:endParaRPr lang="en-US" sz="16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80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Resources: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153400" cy="5181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Web </a:t>
            </a:r>
            <a:r>
              <a:rPr lang="en-US" dirty="0" err="1"/>
              <a:t>AppBuilder</a:t>
            </a:r>
            <a:r>
              <a:rPr lang="en-US" dirty="0"/>
              <a:t> for ArcGIS (Developer Edition):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://developers.arcgis.com/web-appbuilder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Web </a:t>
            </a:r>
            <a:r>
              <a:rPr lang="en-US" dirty="0" err="1"/>
              <a:t>AppBuilder</a:t>
            </a:r>
            <a:r>
              <a:rPr lang="en-US" dirty="0"/>
              <a:t> </a:t>
            </a:r>
            <a:r>
              <a:rPr lang="en-US" dirty="0" smtClean="0"/>
              <a:t>on </a:t>
            </a:r>
            <a:r>
              <a:rPr lang="en-US" dirty="0"/>
              <a:t>ArcGIS Forum</a:t>
            </a:r>
            <a:r>
              <a:rPr lang="en-US" dirty="0" smtClean="0"/>
              <a:t>: </a:t>
            </a:r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://geonet.esri.com/community/gis/web-gis/web-appbuilder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GeoNet</a:t>
            </a:r>
            <a:r>
              <a:rPr lang="en-US" dirty="0" smtClean="0"/>
              <a:t> Custom </a:t>
            </a:r>
            <a:r>
              <a:rPr lang="en-US" dirty="0"/>
              <a:t>Widgets: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https://</a:t>
            </a:r>
            <a:r>
              <a:rPr lang="en-US" sz="3200" dirty="0" smtClean="0">
                <a:hlinkClick r:id="rId5"/>
              </a:rPr>
              <a:t>geonet.esri.com/groups/web-app-builder-custom-widgets</a:t>
            </a:r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dirty="0"/>
              <a:t>GitHub Custom Widgets </a:t>
            </a:r>
            <a:r>
              <a:rPr lang="en-US" dirty="0" smtClean="0"/>
              <a:t>: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github.com/gavinr/wab-widget-search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Rebecca's </a:t>
            </a:r>
            <a:r>
              <a:rPr lang="en-US" dirty="0"/>
              <a:t>GIS in Alaska </a:t>
            </a:r>
            <a:r>
              <a:rPr lang="en-US" dirty="0" smtClean="0"/>
              <a:t>Blog:</a:t>
            </a:r>
          </a:p>
          <a:p>
            <a:pPr marL="0" indent="0">
              <a:buNone/>
            </a:pP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geonet.esri.com/blogs/myAlaskaGIS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69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6781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WARNING 1: Scope Creep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50" y="1600200"/>
            <a:ext cx="6160100" cy="4525963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594815"/>
            <a:ext cx="6172200" cy="45348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70295" y="3352800"/>
            <a:ext cx="936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This is totally unusable!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45810" y="3166976"/>
            <a:ext cx="91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Hey, this doesn’t look like a giraffe!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7800" y="2858869"/>
            <a:ext cx="80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Must have a legend!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1800" y="1676400"/>
            <a:ext cx="974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No clicks! Voice activated!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551866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Must geocode!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60210" y="5334000"/>
            <a:ext cx="921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Must measure in meters!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80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865" y="1515701"/>
            <a:ext cx="8229600" cy="2743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b="1" dirty="0" smtClean="0"/>
              <a:t>Mike Murnane</a:t>
            </a:r>
            <a:r>
              <a:rPr lang="en-US" sz="3400" dirty="0" smtClean="0"/>
              <a:t> </a:t>
            </a:r>
            <a:r>
              <a:rPr lang="en-US" sz="3400" dirty="0"/>
              <a:t> </a:t>
            </a:r>
            <a:r>
              <a:rPr lang="en-US" sz="3400" dirty="0" smtClean="0"/>
              <a:t>  </a:t>
            </a:r>
            <a:r>
              <a:rPr lang="en-US" sz="2800" dirty="0" smtClean="0">
                <a:hlinkClick r:id="rId3"/>
              </a:rPr>
              <a:t>mmurnane@cityoftacoma.org</a:t>
            </a:r>
            <a:r>
              <a:rPr lang="en-US" sz="2800" dirty="0" smtClean="0"/>
              <a:t>   </a:t>
            </a:r>
          </a:p>
          <a:p>
            <a:pPr marL="0" indent="0">
              <a:buNone/>
            </a:pPr>
            <a:r>
              <a:rPr lang="en-US" sz="2800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Senior </a:t>
            </a:r>
            <a:r>
              <a:rPr lang="en-US" sz="2800" i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Technical IT Analyst (GIS</a:t>
            </a:r>
            <a:r>
              <a:rPr lang="en-US" sz="2800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en-US" sz="2800" i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Tacoma Community &amp; Economic Development</a:t>
            </a:r>
          </a:p>
          <a:p>
            <a:pPr marL="0" indent="0">
              <a:buNone/>
            </a:pPr>
            <a:endParaRPr lang="en-US" sz="2800" b="1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2800" b="1" dirty="0" smtClean="0">
                <a:solidFill>
                  <a:srgbClr val="00B0F0"/>
                </a:solidFill>
              </a:rPr>
              <a:t>Maps &amp; Data</a:t>
            </a:r>
            <a:r>
              <a:rPr lang="en-US" sz="2800" dirty="0" smtClean="0">
                <a:solidFill>
                  <a:srgbClr val="00B0F0"/>
                </a:solidFill>
              </a:rPr>
              <a:t>:           </a:t>
            </a:r>
            <a:r>
              <a:rPr lang="en-US" sz="2800" dirty="0" smtClean="0">
                <a:hlinkClick r:id="rId4"/>
              </a:rPr>
              <a:t>www.CityOfTacoma.org/maps</a:t>
            </a:r>
            <a:r>
              <a:rPr lang="en-US" sz="2800" dirty="0" smtClean="0"/>
              <a:t> </a:t>
            </a:r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" t="24238" r="1073" b="26116"/>
          <a:stretch/>
        </p:blipFill>
        <p:spPr>
          <a:xfrm>
            <a:off x="95062" y="4250602"/>
            <a:ext cx="8953877" cy="260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8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>
            <a:normAutofit/>
          </a:bodyPr>
          <a:lstStyle/>
          <a:p>
            <a:r>
              <a:rPr lang="en-US" smtClean="0"/>
              <a:t>WARNING </a:t>
            </a:r>
            <a:r>
              <a:rPr lang="en-US" dirty="0" smtClean="0"/>
              <a:t>2: Accident Free Days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1600200"/>
            <a:ext cx="52832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53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7467600" cy="1143000"/>
          </a:xfrm>
        </p:spPr>
        <p:txBody>
          <a:bodyPr>
            <a:normAutofit/>
          </a:bodyPr>
          <a:lstStyle/>
          <a:p>
            <a:r>
              <a:rPr lang="en-US" dirty="0"/>
              <a:t>App Development </a:t>
            </a:r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447800"/>
            <a:ext cx="9067800" cy="7620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Mobile &amp; Desktop </a:t>
            </a:r>
            <a:r>
              <a:rPr lang="en-US" dirty="0"/>
              <a:t>| Task </a:t>
            </a:r>
            <a:r>
              <a:rPr lang="en-US" dirty="0" smtClean="0"/>
              <a:t>Focused-Intuitive </a:t>
            </a:r>
            <a:r>
              <a:rPr lang="en-US" dirty="0"/>
              <a:t>| Features Infinite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133600"/>
            <a:ext cx="7696200" cy="470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5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64" y="1568513"/>
            <a:ext cx="2827970" cy="4572000"/>
          </a:xfrm>
          <a:prstGeom prst="rect">
            <a:avLst/>
          </a:prstGeom>
          <a:solidFill>
            <a:srgbClr val="FFFF00">
              <a:alpha val="50000"/>
            </a:srgbClr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>
            <a:normAutofit/>
          </a:bodyPr>
          <a:lstStyle/>
          <a:p>
            <a:r>
              <a:rPr lang="it-IT" dirty="0" smtClean="0"/>
              <a:t>One Focused Task – Zoning Regs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568513"/>
            <a:ext cx="2810882" cy="4572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943959" y="5562600"/>
            <a:ext cx="1295400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612542" y="1676400"/>
            <a:ext cx="1295400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90600" y="2133600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125949" y="3664013"/>
            <a:ext cx="381000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8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9" y="1524000"/>
            <a:ext cx="8941602" cy="52638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58200" cy="1143000"/>
          </a:xfrm>
        </p:spPr>
        <p:txBody>
          <a:bodyPr>
            <a:noAutofit/>
          </a:bodyPr>
          <a:lstStyle/>
          <a:p>
            <a:r>
              <a:rPr lang="it-IT" dirty="0" smtClean="0"/>
              <a:t>Many Focused Tasks - Permitting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9323" y="1371600"/>
            <a:ext cx="2628900" cy="4221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413901" y="1447800"/>
            <a:ext cx="2628900" cy="3459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924300" y="3886200"/>
            <a:ext cx="2628900" cy="2697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6200000">
            <a:off x="-1666916" y="3673119"/>
            <a:ext cx="4882838" cy="1346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5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ESRI’s Web </a:t>
            </a:r>
            <a:r>
              <a:rPr lang="en-US" dirty="0" err="1"/>
              <a:t>AppBuilder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000999" cy="4876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Free &amp; Integrated with ArcGIS Online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Run </a:t>
            </a:r>
            <a:r>
              <a:rPr lang="en-US" sz="3200" dirty="0"/>
              <a:t>on any </a:t>
            </a:r>
            <a:r>
              <a:rPr lang="en-US" sz="3200" dirty="0" smtClean="0"/>
              <a:t>device (responsive design</a:t>
            </a:r>
            <a:r>
              <a:rPr lang="en-US" sz="3200" dirty="0"/>
              <a:t>)</a:t>
            </a: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Simple </a:t>
            </a:r>
            <a:r>
              <a:rPr lang="en-US" sz="3200" dirty="0"/>
              <a:t>configuration </a:t>
            </a:r>
            <a:r>
              <a:rPr lang="en-US" sz="3200" dirty="0" smtClean="0"/>
              <a:t>builder experience (no code to write)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Extend with custom </a:t>
            </a:r>
            <a:r>
              <a:rPr lang="en-US" sz="3200" dirty="0"/>
              <a:t>widgets and </a:t>
            </a:r>
            <a:r>
              <a:rPr lang="en-US" sz="3200" dirty="0" smtClean="0"/>
              <a:t>themes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7571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 dirty="0" err="1" smtClean="0"/>
              <a:t>AppBuilder</a:t>
            </a:r>
            <a:r>
              <a:rPr lang="en-US" dirty="0" smtClean="0"/>
              <a:t> Features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661" y="1349085"/>
            <a:ext cx="6422679" cy="53565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60"/>
          <a:stretch/>
        </p:blipFill>
        <p:spPr>
          <a:xfrm>
            <a:off x="3962400" y="1349085"/>
            <a:ext cx="5107946" cy="361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68797"/>
            <a:ext cx="3048264" cy="19204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147" y="2468797"/>
            <a:ext cx="3409005" cy="19204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828800"/>
            <a:ext cx="2914918" cy="46682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1230"/>
            <a:ext cx="3200855" cy="515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3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&amp; Custom Widgets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447800"/>
            <a:ext cx="7467601" cy="7620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Freely available, no code to write, just configure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167"/>
          <a:stretch/>
        </p:blipFill>
        <p:spPr>
          <a:xfrm>
            <a:off x="941560" y="2010624"/>
            <a:ext cx="3020840" cy="19517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33" b="17205"/>
          <a:stretch/>
        </p:blipFill>
        <p:spPr>
          <a:xfrm>
            <a:off x="4876800" y="2014060"/>
            <a:ext cx="3020840" cy="255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5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2383</TotalTime>
  <Words>1384</Words>
  <Application>Microsoft Office PowerPoint</Application>
  <PresentationFormat>On-screen Show (4:3)</PresentationFormat>
  <Paragraphs>145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Technic</vt:lpstr>
      <vt:lpstr>Tacoma Widget Factory What’s Happening Now?</vt:lpstr>
      <vt:lpstr>WARNING 1: Scope Creep</vt:lpstr>
      <vt:lpstr>WARNING 2: Accident Free Days</vt:lpstr>
      <vt:lpstr>App Development Challenges</vt:lpstr>
      <vt:lpstr>One Focused Task – Zoning Regs</vt:lpstr>
      <vt:lpstr>Many Focused Tasks - Permitting</vt:lpstr>
      <vt:lpstr>ESRI’s Web AppBuilder</vt:lpstr>
      <vt:lpstr>Web AppBuilder Features</vt:lpstr>
      <vt:lpstr>Standard &amp; Custom Widgets</vt:lpstr>
      <vt:lpstr>Custom Widget Demo</vt:lpstr>
      <vt:lpstr>Add Service Widget - Custom</vt:lpstr>
      <vt:lpstr>Add Data Widget – Tacoma Built</vt:lpstr>
      <vt:lpstr>Identify Widget  - Custom</vt:lpstr>
      <vt:lpstr>Identify Widget – Tacoma Built</vt:lpstr>
      <vt:lpstr>Widget Lessons Learned:</vt:lpstr>
      <vt:lpstr>Conclusion: Make widgets intuitive</vt:lpstr>
      <vt:lpstr>Google Maps: Focused-Intuitive Task</vt:lpstr>
      <vt:lpstr>Final Widget?</vt:lpstr>
      <vt:lpstr>Resources:</vt:lpstr>
      <vt:lpstr>Questions?</vt:lpstr>
    </vt:vector>
  </TitlesOfParts>
  <Company>City of Tacoma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Tacoma's Green Living Guide: promoting Tacoma's environmental assets</dc:title>
  <dc:creator>Murnane, Mike</dc:creator>
  <cp:lastModifiedBy>Murnane, Mike</cp:lastModifiedBy>
  <cp:revision>412</cp:revision>
  <dcterms:created xsi:type="dcterms:W3CDTF">2014-04-17T19:48:50Z</dcterms:created>
  <dcterms:modified xsi:type="dcterms:W3CDTF">2016-05-23T15:17:59Z</dcterms:modified>
</cp:coreProperties>
</file>